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23" r:id="rId2"/>
    <p:sldId id="345" r:id="rId3"/>
    <p:sldId id="346" r:id="rId4"/>
    <p:sldId id="347" r:id="rId5"/>
    <p:sldId id="348" r:id="rId6"/>
    <p:sldId id="349" r:id="rId7"/>
    <p:sldId id="350" r:id="rId8"/>
    <p:sldId id="352" r:id="rId9"/>
    <p:sldId id="351" r:id="rId10"/>
    <p:sldId id="353" r:id="rId11"/>
    <p:sldId id="355" r:id="rId12"/>
    <p:sldId id="356" r:id="rId13"/>
    <p:sldId id="357" r:id="rId14"/>
    <p:sldId id="354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B2DAFF"/>
    <a:srgbClr val="C9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79" autoAdjust="0"/>
  </p:normalViewPr>
  <p:slideViewPr>
    <p:cSldViewPr>
      <p:cViewPr varScale="1">
        <p:scale>
          <a:sx n="132" d="100"/>
          <a:sy n="132" d="100"/>
        </p:scale>
        <p:origin x="93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575FF-52D4-4730-8717-35E97D7F905E}" type="datetimeFigureOut">
              <a:rPr lang="en-US" smtClean="0"/>
              <a:t>08-Oct-24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F37C4-3687-400D-BA5B-00C7165BE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86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7D9C9-EAA0-DA44-5D45-9EC9EBD76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71E174-CB7F-C5E5-AC43-792D736D6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B7077-96D4-0A06-E959-CCE2AAE9E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30066-4A8E-56AA-BAAE-67F34F2BE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85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80351-FC40-7ACD-0037-BE8865F7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2EA34-A5E3-2542-8B2F-A8EB4D709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6A592-C4BA-21E0-5227-24CA77577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CF10B-2948-9D21-3CF7-06B5D43A86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5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F6C10-F837-662C-76B5-89F342B81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3B315-D120-E243-5240-F96F7C8FF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A243D3-E491-B051-5A93-81710EAB77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6C1E0-25F6-7950-EE6B-3E844AD0D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612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AC73D-16AC-A65C-A93F-C5261BBE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CEEAFE-65E8-3664-4C73-C325902C4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86D11-C641-BC9A-4C67-249C546E7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AAB17-01B0-1E71-F239-E175BE660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31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6F4B2-2DC6-A835-4B70-12D05341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DF720-5BAD-6EA9-FF48-F9C2A6978E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71DD07-569B-7BA2-AF9D-1FAA9A06C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EC25E-E6B7-446A-E0E6-0D65E426F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0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C045-28C4-FC26-6434-AD6F7C67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EE911-7FBF-531E-A302-ED499914E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67BD-865F-13D5-C7DA-DF0B29BC8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D71AB-943C-6693-11F1-57925D4C9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0948-975D-12BC-A232-903282AA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6975C-9124-2D41-A535-336B6848C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FD0D01-4488-F506-D5D2-F556137C4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941E4-C366-C27C-EAE0-0E04AC58F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4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5463E-16A6-532B-A848-390EEAA7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08F49-A081-04E5-FE9F-CD60E9B235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8B987-0A78-4216-3EA3-B6CD7C895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43616-D4E9-ED20-256E-733401602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0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A093C-7F33-F4D4-9727-FEE16185C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369FE-B7B1-57E0-E548-43FBE5A663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12C78-4B1D-D3C6-6B05-F2EAAA40D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15FED-F165-8930-ED56-F5C074781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F37C4-3687-400D-BA5B-00C7165BEF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5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269923"/>
            <a:ext cx="7406640" cy="1104138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387548"/>
            <a:ext cx="7406640" cy="131445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1157176" y="1008762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05980"/>
            <a:ext cx="1828800" cy="4388644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41"/>
            <a:ext cx="68580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1950244"/>
            <a:ext cx="6400800" cy="17145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800100"/>
            <a:ext cx="6400800" cy="1132284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2172321" y="211099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Oval 8"/>
          <p:cNvSpPr/>
          <p:nvPr/>
        </p:nvSpPr>
        <p:spPr>
          <a:xfrm>
            <a:off x="2408064" y="2059403"/>
            <a:ext cx="64008" cy="48006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143000"/>
            <a:ext cx="3657600" cy="34975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70252"/>
            <a:ext cx="8229600" cy="85725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246209"/>
            <a:ext cx="4023360" cy="48006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727002"/>
            <a:ext cx="4023360" cy="30861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05740"/>
            <a:ext cx="7498080" cy="85725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583"/>
            <a:ext cx="3810000" cy="871538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055223"/>
            <a:ext cx="3810000" cy="523875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153400" cy="299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800100"/>
            <a:ext cx="2743200" cy="14859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2000" y="800100"/>
            <a:ext cx="4572000" cy="3429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857253"/>
            <a:ext cx="4419600" cy="2635898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dirty="0"/>
              <a:t>Click icon to add picture</a:t>
            </a:r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715756"/>
            <a:ext cx="685800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702589"/>
            <a:ext cx="649224" cy="153233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3600450"/>
            <a:ext cx="4419600" cy="5715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611941"/>
            <a:ext cx="1638887" cy="122916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Oval 7"/>
          <p:cNvSpPr/>
          <p:nvPr/>
        </p:nvSpPr>
        <p:spPr>
          <a:xfrm>
            <a:off x="168817" y="15827"/>
            <a:ext cx="1702191" cy="1276643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Donut 10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12874" y="-41"/>
            <a:ext cx="8131127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05979"/>
            <a:ext cx="749808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085850"/>
            <a:ext cx="7498080" cy="360045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4729162"/>
            <a:ext cx="2133600" cy="357188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20177E6E-5A08-415B-BB67-7F521B2F416A}" type="datetimeFigureOut">
              <a:rPr lang="en-US" smtClean="0"/>
              <a:t>08-Oct-24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4729162"/>
            <a:ext cx="2895600" cy="357188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4729162"/>
            <a:ext cx="457200" cy="357188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E413CA9-1EA5-407F-97A8-FFFB03D725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41"/>
            <a:ext cx="73152" cy="5143541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972" y="285749"/>
            <a:ext cx="7668660" cy="1543787"/>
          </a:xfrm>
        </p:spPr>
        <p:txBody>
          <a:bodyPr>
            <a:normAutofit/>
          </a:bodyPr>
          <a:lstStyle/>
          <a:p>
            <a:pPr algn="ctr"/>
            <a:r>
              <a:rPr lang="ka-GE" sz="2800" b="1" dirty="0">
                <a:latin typeface="BPG WEB 001 Caps" panose="020B0603030804020204" pitchFamily="34" charset="0"/>
                <a:cs typeface="BPG Web 002" panose="020B0603030804020204" pitchFamily="34" charset="0"/>
              </a:rPr>
              <a:t>ტექნოლოგიები</a:t>
            </a:r>
            <a:br>
              <a:rPr lang="ka-GE" sz="2800" b="1" dirty="0">
                <a:latin typeface="BPG WEB 001 Caps" panose="020B0603030804020204" pitchFamily="34" charset="0"/>
                <a:cs typeface="BPG Web 002" panose="020B0603030804020204" pitchFamily="34" charset="0"/>
              </a:rPr>
            </a:br>
            <a:r>
              <a:rPr lang="ka-GE" sz="2800" b="1" dirty="0">
                <a:latin typeface="BPG WEB 001 Caps" panose="020B0603030804020204" pitchFamily="34" charset="0"/>
                <a:cs typeface="BPG Web 002" panose="020B0603030804020204" pitchFamily="34" charset="0"/>
              </a:rPr>
              <a:t>და </a:t>
            </a:r>
            <a:br>
              <a:rPr lang="ka-GE" sz="2800" b="1" dirty="0">
                <a:latin typeface="BPG WEB 001 Caps" panose="020B0603030804020204" pitchFamily="34" charset="0"/>
                <a:cs typeface="BPG Web 002" panose="020B0603030804020204" pitchFamily="34" charset="0"/>
              </a:rPr>
            </a:br>
            <a:r>
              <a:rPr lang="ka-GE" sz="2800" b="1" dirty="0">
                <a:latin typeface="BPG WEB 001 Caps" panose="020B0603030804020204" pitchFamily="34" charset="0"/>
                <a:cs typeface="BPG Web 002" panose="020B0603030804020204" pitchFamily="34" charset="0"/>
              </a:rPr>
              <a:t>ინჟინერია</a:t>
            </a:r>
            <a:endParaRPr lang="en-US" sz="2800" b="1" dirty="0">
              <a:latin typeface="BPG WEB 001 Caps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6344" y="2952750"/>
            <a:ext cx="7406640" cy="555552"/>
          </a:xfrm>
        </p:spPr>
        <p:txBody>
          <a:bodyPr>
            <a:normAutofit/>
          </a:bodyPr>
          <a:lstStyle/>
          <a:p>
            <a:r>
              <a:rPr lang="ka-GE" sz="3000" dirty="0">
                <a:latin typeface="BPG WEB 001 Caps" panose="020B0603030804020204" pitchFamily="34" charset="0"/>
              </a:rPr>
              <a:t>პაატა გოგიშვილი</a:t>
            </a:r>
            <a:endParaRPr lang="en-US" sz="3000" dirty="0">
              <a:latin typeface="BPG WEB 001 Caps" panose="020B0603030804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186543" y="3502098"/>
            <a:ext cx="7406640" cy="669852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a-GE" sz="1800" dirty="0">
                <a:latin typeface="BPG Web 002" panose="020B0603030804020204" pitchFamily="34" charset="0"/>
                <a:cs typeface="BPG Web 002" panose="020B0603030804020204" pitchFamily="34" charset="0"/>
              </a:rPr>
              <a:t>ინფორმატიკის დოქტორი</a:t>
            </a:r>
            <a:endParaRPr lang="en-US" sz="1800" dirty="0">
              <a:latin typeface="BPG Web 002" panose="020B0603030804020204" pitchFamily="34" charset="0"/>
              <a:cs typeface="BPG Web 002" panose="020B0603030804020204" pitchFamily="34" charset="0"/>
            </a:endParaRPr>
          </a:p>
          <a:p>
            <a:r>
              <a:rPr lang="ka-GE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ასოცირებული პროფესორი</a:t>
            </a:r>
            <a:endParaRPr lang="en-US" sz="1400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215972" y="4721298"/>
            <a:ext cx="2289228" cy="365052"/>
          </a:xfrm>
          <a:prstGeom prst="rect">
            <a:avLst/>
          </a:prstGeom>
        </p:spPr>
        <p:txBody>
          <a:bodyPr tIns="0"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ka-GE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20</a:t>
            </a:r>
            <a:r>
              <a:rPr lang="en-US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2</a:t>
            </a:r>
            <a:r>
              <a:rPr lang="ka-GE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4</a:t>
            </a:r>
            <a:r>
              <a:rPr lang="en-US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 </a:t>
            </a:r>
            <a:r>
              <a:rPr lang="ka-GE" sz="1400" dirty="0">
                <a:latin typeface="BPG Web 002" panose="020B0603030804020204" pitchFamily="34" charset="0"/>
                <a:cs typeface="BPG Web 002" panose="020B0603030804020204" pitchFamily="34" charset="0"/>
              </a:rPr>
              <a:t>წლის 9 ოქტომბერი</a:t>
            </a:r>
            <a:endParaRPr lang="en-US" sz="1400" dirty="0">
              <a:latin typeface="BPG Web 002" panose="020B0603030804020204" pitchFamily="34" charset="0"/>
              <a:cs typeface="BPG Web 002" panose="020B06030308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00616" y="4675819"/>
            <a:ext cx="311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1600" dirty="0"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ინოვაციების ცენტრი</a:t>
            </a:r>
            <a:endParaRPr lang="en-US" sz="1600" dirty="0"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F688D-7366-F4EB-0BDF-EC94812A9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695" y="3313964"/>
            <a:ext cx="1395979" cy="13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81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1A7B-6B45-5F59-DE3B-F0E57B835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7829F0-23E7-D07C-928E-7F6AC658D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D3BD012-2E78-CFA8-51E8-D6B592E1E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570175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როგორ მივაღწიეთ ამ ყველაფერს?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C4E60-0502-0460-A227-24479353FAE7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2FEC2-3050-7B8D-443F-ED415B00C9DE}"/>
              </a:ext>
            </a:extLst>
          </p:cNvPr>
          <p:cNvSpPr txBox="1"/>
          <p:nvPr/>
        </p:nvSpPr>
        <p:spPr>
          <a:xfrm>
            <a:off x="1233799" y="2310140"/>
            <a:ext cx="763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b="1" dirty="0">
                <a:solidFill>
                  <a:schemeClr val="accent5"/>
                </a:solidFill>
              </a:rPr>
              <a:t>ხელოვნური ინტელექტის ტექნოლოგიებით!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01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9DA71-0490-47B8-6A54-617F0EE7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3282C1-DE99-9686-3D0D-AB16CF871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C5F2D45-E6DD-0B93-E5C3-472BA00E7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1255975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როგორ გამოვიგონეთ ხელოვნური ინტელექტი?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85E3D-5DE9-28DA-55CD-515CAD8D4D3A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BB5A67-B8EB-36A7-DB9B-56080A77F906}"/>
              </a:ext>
            </a:extLst>
          </p:cNvPr>
          <p:cNvSpPr txBox="1"/>
          <p:nvPr/>
        </p:nvSpPr>
        <p:spPr>
          <a:xfrm>
            <a:off x="1233799" y="2310140"/>
            <a:ext cx="7635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800" b="1" dirty="0">
                <a:solidFill>
                  <a:schemeClr val="accent5"/>
                </a:solidFill>
              </a:rPr>
              <a:t>მოვიფიქრეთ კარგი ალგორითმები.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a-GE" sz="2800" b="1" dirty="0">
              <a:solidFill>
                <a:schemeClr val="accent5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a-GE" sz="2800" b="1" dirty="0">
                <a:solidFill>
                  <a:schemeClr val="accent5"/>
                </a:solidFill>
              </a:rPr>
              <a:t>შევქმენით ძლიერი აპარატურა.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1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1711B-BDD2-ED4D-C444-F04AF34BB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085B1B-DBCC-43A2-2A90-8DEB72555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AF667B-413C-2520-10D3-294C4905D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1255975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როგორ მოვიფიქრეთ კარგი ალგორითმები?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4D351-EA07-63D2-3F72-5A94CABD8899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C1CAF-6FDF-B5A9-9FD0-FFD6136B805F}"/>
              </a:ext>
            </a:extLst>
          </p:cNvPr>
          <p:cNvSpPr txBox="1"/>
          <p:nvPr/>
        </p:nvSpPr>
        <p:spPr>
          <a:xfrm>
            <a:off x="1226542" y="2190750"/>
            <a:ext cx="7635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a-GE" sz="2800" b="1" dirty="0">
                <a:solidFill>
                  <a:schemeClr val="accent5"/>
                </a:solidFill>
              </a:rPr>
              <a:t>გამოვიყენეთ მათემატიკა.</a:t>
            </a:r>
          </a:p>
          <a:p>
            <a:pPr marL="514350" indent="-514350">
              <a:buAutoNum type="arabicPeriod"/>
            </a:pPr>
            <a:endParaRPr lang="ka-GE" sz="2800" b="1" dirty="0">
              <a:solidFill>
                <a:schemeClr val="accent5"/>
              </a:solidFill>
            </a:endParaRPr>
          </a:p>
          <a:p>
            <a:r>
              <a:rPr lang="ka-GE" sz="2800" b="1" dirty="0">
                <a:solidFill>
                  <a:schemeClr val="accent5"/>
                </a:solidFill>
              </a:rPr>
              <a:t>2. დაგვეხმარა მტკიცე ხასიათი და შეუპოვრობა.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0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DB1AF-21E5-CAEE-6C23-626503D79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4AC3F0-B41C-DF67-967D-2295A62668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A7B6AD-99BF-2ED9-D76C-CC74316D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6"/>
            <a:ext cx="7406640" cy="493974"/>
          </a:xfrm>
        </p:spPr>
        <p:txBody>
          <a:bodyPr>
            <a:normAutofit/>
          </a:bodyPr>
          <a:lstStyle/>
          <a:p>
            <a:pPr algn="ctr"/>
            <a:r>
              <a:rPr lang="ka-GE" sz="2500" b="1" dirty="0">
                <a:latin typeface="Arial" panose="020B0604020202020204" pitchFamily="34" charset="0"/>
                <a:cs typeface="Arial" panose="020B0604020202020204" pitchFamily="34" charset="0"/>
              </a:rPr>
              <a:t>როგორ მოვიფიქრეთ კარგი ალგორითმები?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6285B-6776-1585-25C2-7C0E48C876AB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5C36F6-04A9-C4A1-595C-91BC5E74193E}"/>
              </a:ext>
            </a:extLst>
          </p:cNvPr>
          <p:cNvSpPr txBox="1"/>
          <p:nvPr/>
        </p:nvSpPr>
        <p:spPr>
          <a:xfrm>
            <a:off x="1508760" y="819150"/>
            <a:ext cx="6949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b="1" dirty="0">
                <a:solidFill>
                  <a:schemeClr val="accent5"/>
                </a:solidFill>
              </a:rPr>
              <a:t>1. გამოვიყენეთ მათემატიკა.</a:t>
            </a:r>
          </a:p>
          <a:p>
            <a:r>
              <a:rPr lang="ka-GE" sz="2800" b="1" dirty="0">
                <a:solidFill>
                  <a:schemeClr val="accent5"/>
                </a:solidFill>
              </a:rPr>
              <a:t>2. დაგვეხმარა მტკიცე ხასიათი და შეუპოვრობა.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2254B-EBE0-807C-2803-87A7B7D45DA6}"/>
              </a:ext>
            </a:extLst>
          </p:cNvPr>
          <p:cNvSpPr txBox="1">
            <a:spLocks/>
          </p:cNvSpPr>
          <p:nvPr/>
        </p:nvSpPr>
        <p:spPr>
          <a:xfrm>
            <a:off x="1182999" y="2324763"/>
            <a:ext cx="7406640" cy="49397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ka-GE" sz="2500" b="1" dirty="0">
                <a:latin typeface="Arial" panose="020B0604020202020204" pitchFamily="34" charset="0"/>
                <a:cs typeface="Arial" panose="020B0604020202020204" pitchFamily="34" charset="0"/>
              </a:rPr>
              <a:t>როგორ შევქმენით ძლიერი აპარატურა?</a:t>
            </a:r>
            <a:endParaRPr lang="en-US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D919A-A918-DD35-730F-C70971F1022F}"/>
              </a:ext>
            </a:extLst>
          </p:cNvPr>
          <p:cNvSpPr txBox="1"/>
          <p:nvPr/>
        </p:nvSpPr>
        <p:spPr>
          <a:xfrm>
            <a:off x="1508760" y="2803316"/>
            <a:ext cx="6949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b="1" dirty="0">
                <a:solidFill>
                  <a:schemeClr val="accent5"/>
                </a:solidFill>
              </a:rPr>
              <a:t>1. გამოვიყენეთ ფიზიკის ცოდნა.</a:t>
            </a:r>
          </a:p>
          <a:p>
            <a:r>
              <a:rPr lang="ka-GE" sz="2800" b="1" dirty="0">
                <a:solidFill>
                  <a:schemeClr val="accent5"/>
                </a:solidFill>
              </a:rPr>
              <a:t>2. დაგვეხმარა მტკიცე ხასიათი და შეუპოვრობა.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9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43168-B3D4-F423-9085-B00995F40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2C7F78-ED62-C469-E8F6-F8DBD7FE9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B28EF16-6F51-F851-73DD-05397CF384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570175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სულ </a:t>
            </a:r>
            <a:r>
              <a:rPr lang="ka-GE" sz="3000" b="1" dirty="0" err="1">
                <a:latin typeface="Arial" panose="020B0604020202020204" pitchFamily="34" charset="0"/>
                <a:cs typeface="Arial" panose="020B0604020202020204" pitchFamily="34" charset="0"/>
              </a:rPr>
              <a:t>ახლახანს</a:t>
            </a:r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41370-9614-7808-F5F4-BE0EEDC24CDB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9218" name="Picture 2" descr="Nobel in Physics to John Hopfield, Geoffrey Hinton for Machine Learning  breakthroughs - India Today">
            <a:extLst>
              <a:ext uri="{FF2B5EF4-FFF2-40B4-BE49-F238E27FC236}">
                <a16:creationId xmlns:a16="http://schemas.microsoft.com/office/drawing/2014/main" id="{331DBEDE-191C-7392-2DEC-756362D12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480" y="933450"/>
            <a:ext cx="65722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F923C-EFFD-5B1A-381C-DC04C0943465}"/>
              </a:ext>
            </a:extLst>
          </p:cNvPr>
          <p:cNvSpPr txBox="1"/>
          <p:nvPr/>
        </p:nvSpPr>
        <p:spPr>
          <a:xfrm>
            <a:off x="2819400" y="4656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ჯონ</a:t>
            </a:r>
            <a:r>
              <a:rPr lang="en-US" dirty="0"/>
              <a:t> </a:t>
            </a:r>
            <a:r>
              <a:rPr lang="en-US" dirty="0" err="1"/>
              <a:t>ჰოპფილდი</a:t>
            </a:r>
            <a:r>
              <a:rPr lang="en-US" dirty="0"/>
              <a:t>, </a:t>
            </a:r>
            <a:r>
              <a:rPr lang="en-US" dirty="0" err="1"/>
              <a:t>ჯეფრი</a:t>
            </a:r>
            <a:r>
              <a:rPr lang="en-US" dirty="0"/>
              <a:t> </a:t>
            </a:r>
            <a:r>
              <a:rPr lang="en-US" dirty="0" err="1"/>
              <a:t>ჰინტონი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18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FB89-41D6-07CD-7BAB-C4E4739ED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3969AD-09B9-B27B-4E07-1B2D58B440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F4C4244-C358-E636-B77E-C4C076DC4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თანამედროვე გმირები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FB094-B484-63CD-5A4D-5CFDDB0C6258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9218" name="Picture 2" descr="Nobel in Physics to John Hopfield, Geoffrey Hinton for Machine Learning  breakthroughs - India Today">
            <a:extLst>
              <a:ext uri="{FF2B5EF4-FFF2-40B4-BE49-F238E27FC236}">
                <a16:creationId xmlns:a16="http://schemas.microsoft.com/office/drawing/2014/main" id="{0C0C5DDA-B5F9-1CC2-DC41-1045E9060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67" y="819150"/>
            <a:ext cx="1640120" cy="92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85BF3D-1227-F75D-AAC3-BA32F12F5FC5}"/>
              </a:ext>
            </a:extLst>
          </p:cNvPr>
          <p:cNvSpPr txBox="1"/>
          <p:nvPr/>
        </p:nvSpPr>
        <p:spPr>
          <a:xfrm>
            <a:off x="1219285" y="1741420"/>
            <a:ext cx="16401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ჯონ</a:t>
            </a:r>
            <a:r>
              <a:rPr lang="en-US" sz="1100" dirty="0"/>
              <a:t> </a:t>
            </a:r>
            <a:r>
              <a:rPr lang="en-US" sz="1100" dirty="0" err="1"/>
              <a:t>ჰოპფილდი</a:t>
            </a:r>
            <a:endParaRPr lang="ka-GE" sz="1100" dirty="0"/>
          </a:p>
          <a:p>
            <a:r>
              <a:rPr lang="en-US" sz="1100" dirty="0" err="1"/>
              <a:t>ჯეფრი</a:t>
            </a:r>
            <a:r>
              <a:rPr lang="en-US" sz="1100" dirty="0"/>
              <a:t> </a:t>
            </a:r>
            <a:r>
              <a:rPr lang="en-US" sz="1100" dirty="0" err="1"/>
              <a:t>ჰინტონი</a:t>
            </a:r>
            <a:r>
              <a:rPr lang="ka-GE" sz="1100" dirty="0"/>
              <a:t>: ხელოვნური ინტელექტის მამები</a:t>
            </a:r>
            <a:endParaRPr lang="en-US" sz="1100" dirty="0"/>
          </a:p>
        </p:txBody>
      </p:sp>
      <p:pic>
        <p:nvPicPr>
          <p:cNvPr id="10242" name="Picture 2" descr="Dennis Ritchie - Wikipedia">
            <a:extLst>
              <a:ext uri="{FF2B5EF4-FFF2-40B4-BE49-F238E27FC236}">
                <a16:creationId xmlns:a16="http://schemas.microsoft.com/office/drawing/2014/main" id="{50EBC503-709B-7650-F051-C4179BA42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19151"/>
            <a:ext cx="1600200" cy="104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7E83AA-9537-6D6E-13B4-E7775A46FDE4}"/>
              </a:ext>
            </a:extLst>
          </p:cNvPr>
          <p:cNvSpPr txBox="1"/>
          <p:nvPr/>
        </p:nvSpPr>
        <p:spPr>
          <a:xfrm>
            <a:off x="3236680" y="1859281"/>
            <a:ext cx="17925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რიჩი და ტომსონი: </a:t>
            </a:r>
            <a:r>
              <a:rPr lang="ka-GE" sz="1100" dirty="0" err="1"/>
              <a:t>იუნიქსის</a:t>
            </a:r>
            <a:r>
              <a:rPr lang="ka-GE" sz="1100" dirty="0"/>
              <a:t> და </a:t>
            </a:r>
            <a:r>
              <a:rPr lang="en-US" sz="1100" dirty="0"/>
              <a:t>C-</a:t>
            </a:r>
            <a:r>
              <a:rPr lang="ka-GE" sz="1100" dirty="0"/>
              <a:t>ს </a:t>
            </a:r>
            <a:r>
              <a:rPr lang="ka-GE" sz="1100" dirty="0" err="1"/>
              <a:t>შემქმელები</a:t>
            </a:r>
            <a:endParaRPr lang="en-US" sz="1100" dirty="0"/>
          </a:p>
        </p:txBody>
      </p:sp>
      <p:pic>
        <p:nvPicPr>
          <p:cNvPr id="10244" name="Picture 4" descr="Larry Roberts (computer scientist) - Wikipedia">
            <a:extLst>
              <a:ext uri="{FF2B5EF4-FFF2-40B4-BE49-F238E27FC236}">
                <a16:creationId xmlns:a16="http://schemas.microsoft.com/office/drawing/2014/main" id="{32808420-1920-16BE-8E7B-95FBBA5C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091" y="880760"/>
            <a:ext cx="852709" cy="108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6F0F4-C8D8-0F13-0748-C15C18BE1345}"/>
              </a:ext>
            </a:extLst>
          </p:cNvPr>
          <p:cNvSpPr txBox="1"/>
          <p:nvPr/>
        </p:nvSpPr>
        <p:spPr>
          <a:xfrm>
            <a:off x="5257800" y="1913732"/>
            <a:ext cx="179252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ლარი რობერტსი: ინტერნეტის ფუძემდებელი</a:t>
            </a:r>
            <a:endParaRPr lang="en-US" sz="1100" dirty="0"/>
          </a:p>
        </p:txBody>
      </p:sp>
      <p:pic>
        <p:nvPicPr>
          <p:cNvPr id="10246" name="Picture 6" descr="Alan Turing | Biography, Facts, Computer, Machine, Education ...">
            <a:extLst>
              <a:ext uri="{FF2B5EF4-FFF2-40B4-BE49-F238E27FC236}">
                <a16:creationId xmlns:a16="http://schemas.microsoft.com/office/drawing/2014/main" id="{74BFC4BA-F609-D168-CB09-B030614F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758050"/>
            <a:ext cx="911085" cy="121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C102AF-A2B2-C3EC-45D7-5BE07CB38C1A}"/>
              </a:ext>
            </a:extLst>
          </p:cNvPr>
          <p:cNvSpPr txBox="1"/>
          <p:nvPr/>
        </p:nvSpPr>
        <p:spPr>
          <a:xfrm>
            <a:off x="6553202" y="2013169"/>
            <a:ext cx="25145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ალან </a:t>
            </a:r>
            <a:r>
              <a:rPr lang="ka-GE" sz="1100" dirty="0" err="1"/>
              <a:t>ტურინგი</a:t>
            </a:r>
            <a:r>
              <a:rPr lang="ka-GE" sz="1100" dirty="0"/>
              <a:t>: კომპიუტერული მეცნიერებებისა და ხელოვნური ინტელექტის ერთ-ერთი ფუძემდებელი</a:t>
            </a:r>
            <a:endParaRPr lang="en-US" sz="1100" dirty="0"/>
          </a:p>
        </p:txBody>
      </p:sp>
      <p:pic>
        <p:nvPicPr>
          <p:cNvPr id="10248" name="Picture 8" descr="John von Neumann - Econlib">
            <a:extLst>
              <a:ext uri="{FF2B5EF4-FFF2-40B4-BE49-F238E27FC236}">
                <a16:creationId xmlns:a16="http://schemas.microsoft.com/office/drawing/2014/main" id="{73B1863F-4441-AFD9-A904-B1E17253E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64297"/>
            <a:ext cx="1066800" cy="133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11FD93-16CE-57F1-4ECB-1BBBF5C386CD}"/>
              </a:ext>
            </a:extLst>
          </p:cNvPr>
          <p:cNvSpPr txBox="1"/>
          <p:nvPr/>
        </p:nvSpPr>
        <p:spPr>
          <a:xfrm>
            <a:off x="1211160" y="4125084"/>
            <a:ext cx="1913039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ჯონ ფონ </a:t>
            </a:r>
            <a:r>
              <a:rPr lang="ka-GE" sz="1100" dirty="0" err="1"/>
              <a:t>ნეიმანი</a:t>
            </a:r>
            <a:r>
              <a:rPr lang="ka-GE" sz="1100" dirty="0"/>
              <a:t>: კომპიუტერული არქიტექტურის ერთ-ერთი პიონერი, ფონ </a:t>
            </a:r>
            <a:r>
              <a:rPr lang="ka-GE" sz="1100" dirty="0" err="1"/>
              <a:t>ნეიმანის</a:t>
            </a:r>
            <a:r>
              <a:rPr lang="ka-GE" sz="1100" dirty="0"/>
              <a:t> არქიტექტურის ავტორი.</a:t>
            </a:r>
            <a:endParaRPr lang="en-US" sz="1100" dirty="0"/>
          </a:p>
        </p:txBody>
      </p:sp>
      <p:pic>
        <p:nvPicPr>
          <p:cNvPr id="10252" name="Picture 12" descr="Grace Brewster Hopper - Edheads">
            <a:extLst>
              <a:ext uri="{FF2B5EF4-FFF2-40B4-BE49-F238E27FC236}">
                <a16:creationId xmlns:a16="http://schemas.microsoft.com/office/drawing/2014/main" id="{7167BF4A-3675-9F06-955E-C1C13ACCA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04" y="2764269"/>
            <a:ext cx="1066799" cy="13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BDC440-FE75-72BC-2533-AE26DD80006A}"/>
              </a:ext>
            </a:extLst>
          </p:cNvPr>
          <p:cNvSpPr txBox="1"/>
          <p:nvPr/>
        </p:nvSpPr>
        <p:spPr>
          <a:xfrm>
            <a:off x="3200400" y="4101964"/>
            <a:ext cx="16764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გრეის ჰოპერი: </a:t>
            </a:r>
            <a:r>
              <a:rPr lang="ka-GE" sz="1100" dirty="0" err="1"/>
              <a:t>კომპილატორის</a:t>
            </a:r>
            <a:r>
              <a:rPr lang="ka-GE" sz="1100" dirty="0"/>
              <a:t> კონცეფციის ავტორი და </a:t>
            </a:r>
            <a:r>
              <a:rPr lang="en-US" sz="1100" dirty="0"/>
              <a:t>COBOL-</a:t>
            </a:r>
            <a:r>
              <a:rPr lang="ka-GE" sz="1100" dirty="0"/>
              <a:t>ის ერთ-ერთი შემქმნელი.</a:t>
            </a:r>
            <a:endParaRPr lang="en-US" sz="1100" dirty="0"/>
          </a:p>
        </p:txBody>
      </p:sp>
      <p:pic>
        <p:nvPicPr>
          <p:cNvPr id="10254" name="Picture 14" descr="Tim Berners-Lee | Biography, Education, Internet ...">
            <a:extLst>
              <a:ext uri="{FF2B5EF4-FFF2-40B4-BE49-F238E27FC236}">
                <a16:creationId xmlns:a16="http://schemas.microsoft.com/office/drawing/2014/main" id="{EE386533-6137-2023-9853-66970FA6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786088"/>
            <a:ext cx="1066799" cy="12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988F5-64E6-593E-363D-CE649862BBB4}"/>
              </a:ext>
            </a:extLst>
          </p:cNvPr>
          <p:cNvSpPr txBox="1"/>
          <p:nvPr/>
        </p:nvSpPr>
        <p:spPr>
          <a:xfrm>
            <a:off x="4813504" y="4087447"/>
            <a:ext cx="15110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/>
              <a:t>ტიმ </a:t>
            </a:r>
            <a:r>
              <a:rPr lang="ka-GE" sz="1100" dirty="0" err="1"/>
              <a:t>ბერნერს</a:t>
            </a:r>
            <a:r>
              <a:rPr lang="ka-GE" sz="1100" dirty="0"/>
              <a:t>-ლი: </a:t>
            </a:r>
            <a:r>
              <a:rPr lang="en-US" sz="1100" dirty="0"/>
              <a:t>WWW-</a:t>
            </a:r>
            <a:r>
              <a:rPr lang="ka-GE" sz="1100" dirty="0"/>
              <a:t>ს შემქმნელი.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DDB211-762B-EAE8-F3BB-E2DCB4AEB4DE}"/>
              </a:ext>
            </a:extLst>
          </p:cNvPr>
          <p:cNvSpPr txBox="1"/>
          <p:nvPr/>
        </p:nvSpPr>
        <p:spPr>
          <a:xfrm>
            <a:off x="6705600" y="4172489"/>
            <a:ext cx="23621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100" dirty="0" err="1"/>
              <a:t>ვანევარ</a:t>
            </a:r>
            <a:r>
              <a:rPr lang="ka-GE" sz="1100" dirty="0"/>
              <a:t> ბუში: თანამედროვე კომპიუტერული სისტემებისა და </a:t>
            </a:r>
            <a:r>
              <a:rPr lang="ka-GE" sz="1100" dirty="0" err="1"/>
              <a:t>ჰიპერტექსტის</a:t>
            </a:r>
            <a:r>
              <a:rPr lang="ka-GE" sz="1100" dirty="0"/>
              <a:t> კონცეფციის შემქმნელი.</a:t>
            </a:r>
            <a:endParaRPr lang="en-US" sz="1100" dirty="0"/>
          </a:p>
        </p:txBody>
      </p:sp>
      <p:pic>
        <p:nvPicPr>
          <p:cNvPr id="10256" name="Picture 16" descr="Vannevar Bush - Nuclear Museum">
            <a:extLst>
              <a:ext uri="{FF2B5EF4-FFF2-40B4-BE49-F238E27FC236}">
                <a16:creationId xmlns:a16="http://schemas.microsoft.com/office/drawing/2014/main" id="{806EF494-8B32-7B33-EE12-DACF8167B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531" y="2782610"/>
            <a:ext cx="960807" cy="136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393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8FB3F-5400-2B22-B1D7-04835A45B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DBCE55-2B65-EA78-35A8-BB5653687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E8C821-30DA-069F-C6D9-F6DD4012D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თანამედროვე გმირები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9AD674-F3FE-A8BA-2C68-EC335FD3B304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55EDD-FE9F-7F17-3ED7-8A348A9C3636}"/>
              </a:ext>
            </a:extLst>
          </p:cNvPr>
          <p:cNvSpPr txBox="1"/>
          <p:nvPr/>
        </p:nvSpPr>
        <p:spPr>
          <a:xfrm>
            <a:off x="1219285" y="666750"/>
            <a:ext cx="769611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400" dirty="0"/>
              <a:t>უილიამ შოკლი </a:t>
            </a:r>
            <a:r>
              <a:rPr lang="en-US" sz="1400" dirty="0"/>
              <a:t>– </a:t>
            </a:r>
            <a:r>
              <a:rPr lang="ka-GE" sz="1400" dirty="0"/>
              <a:t>ტრანზისტორის ერთ-ერთი გამომგონებელი და თანამედროვე </a:t>
            </a:r>
            <a:r>
              <a:rPr lang="ka-GE" sz="1400" dirty="0" err="1"/>
              <a:t>მიკროჩიპების</a:t>
            </a:r>
            <a:r>
              <a:rPr lang="ka-GE" sz="1400" dirty="0"/>
              <a:t> არქიტექტურის ფუძემდებელი.</a:t>
            </a:r>
          </a:p>
          <a:p>
            <a:endParaRPr lang="ka-GE" sz="1400" dirty="0"/>
          </a:p>
          <a:p>
            <a:r>
              <a:rPr lang="ka-GE" sz="1400" dirty="0"/>
              <a:t>ჯონ </a:t>
            </a:r>
            <a:r>
              <a:rPr lang="ka-GE" sz="1400" dirty="0" err="1"/>
              <a:t>ბარდინი</a:t>
            </a:r>
            <a:r>
              <a:rPr lang="ka-GE" sz="1400" dirty="0"/>
              <a:t> და უოლტერ </a:t>
            </a:r>
            <a:r>
              <a:rPr lang="ka-GE" sz="1400" dirty="0" err="1"/>
              <a:t>ბრატეინი</a:t>
            </a:r>
            <a:r>
              <a:rPr lang="ka-GE" sz="1400" dirty="0"/>
              <a:t> </a:t>
            </a:r>
            <a:r>
              <a:rPr lang="en-US" sz="1400" dirty="0"/>
              <a:t>– </a:t>
            </a:r>
            <a:r>
              <a:rPr lang="ka-GE" sz="1400" dirty="0" err="1"/>
              <a:t>შოკლისთან</a:t>
            </a:r>
            <a:r>
              <a:rPr lang="ka-GE" sz="1400" dirty="0"/>
              <a:t> ერთად ტრანზისტორის გამომგონებლები, რაც საფუძვლად დაედო ნახევარგამტარების ინდუსტრიას.</a:t>
            </a:r>
          </a:p>
          <a:p>
            <a:endParaRPr lang="ka-GE" sz="1400" dirty="0"/>
          </a:p>
          <a:p>
            <a:r>
              <a:rPr lang="ka-GE" sz="1400" dirty="0"/>
              <a:t>ჯეკ </a:t>
            </a:r>
            <a:r>
              <a:rPr lang="ka-GE" sz="1400" dirty="0" err="1"/>
              <a:t>კილბი</a:t>
            </a:r>
            <a:r>
              <a:rPr lang="ka-GE" sz="1400" dirty="0"/>
              <a:t> </a:t>
            </a:r>
            <a:r>
              <a:rPr lang="en-US" sz="1400" dirty="0"/>
              <a:t>– </a:t>
            </a:r>
            <a:r>
              <a:rPr lang="ka-GE" sz="1400" dirty="0"/>
              <a:t>ინტეგრალური სქემების გამომგონებელი, რამაც ჩიპების ერა დაიწყო.</a:t>
            </a:r>
          </a:p>
          <a:p>
            <a:endParaRPr lang="ka-GE" sz="1400" dirty="0"/>
          </a:p>
          <a:p>
            <a:r>
              <a:rPr lang="ka-GE" sz="1400" dirty="0"/>
              <a:t>რობერტ ნოისი </a:t>
            </a:r>
            <a:r>
              <a:rPr lang="en-US" sz="1400" dirty="0"/>
              <a:t>– </a:t>
            </a:r>
            <a:r>
              <a:rPr lang="ka-GE" sz="1400" dirty="0" err="1"/>
              <a:t>ინტელის</a:t>
            </a:r>
            <a:r>
              <a:rPr lang="ka-GE" sz="1400" dirty="0"/>
              <a:t> თანადამფუძნებელი და </a:t>
            </a:r>
            <a:r>
              <a:rPr lang="ka-GE" sz="1400" dirty="0" err="1"/>
              <a:t>მიკროჩიპების</a:t>
            </a:r>
            <a:r>
              <a:rPr lang="ka-GE" sz="1400" dirty="0"/>
              <a:t> შემქმნელი, რომელმაც დიდი როლი ითამაშა ნახევარგამტარების ინდუსტრიაში.</a:t>
            </a:r>
          </a:p>
          <a:p>
            <a:endParaRPr lang="ka-GE" sz="1400" dirty="0"/>
          </a:p>
          <a:p>
            <a:r>
              <a:rPr lang="ka-GE" sz="1400" dirty="0"/>
              <a:t>ნიკ </a:t>
            </a:r>
            <a:r>
              <a:rPr lang="ka-GE" sz="1400" dirty="0" err="1"/>
              <a:t>ჰოლონეკი</a:t>
            </a:r>
            <a:r>
              <a:rPr lang="ka-GE" sz="1400" dirty="0"/>
              <a:t> </a:t>
            </a:r>
            <a:r>
              <a:rPr lang="en-US" sz="1400" dirty="0"/>
              <a:t>– </a:t>
            </a:r>
            <a:r>
              <a:rPr lang="ka-GE" sz="1400" dirty="0"/>
              <a:t>პირველი </a:t>
            </a:r>
            <a:r>
              <a:rPr lang="ka-GE" sz="1400" dirty="0" err="1"/>
              <a:t>გამოსხივებისმომცემი</a:t>
            </a:r>
            <a:r>
              <a:rPr lang="ka-GE" sz="1400" dirty="0"/>
              <a:t> დიოდის (</a:t>
            </a:r>
            <a:r>
              <a:rPr lang="en-US" sz="1400" dirty="0"/>
              <a:t>LED) </a:t>
            </a:r>
            <a:r>
              <a:rPr lang="ka-GE" sz="1400" dirty="0"/>
              <a:t>გამომგონებელი, რომელიც დღესდღეობით </a:t>
            </a:r>
            <a:r>
              <a:rPr lang="ka-GE" sz="1400" dirty="0" err="1"/>
              <a:t>ჩიპებში</a:t>
            </a:r>
            <a:r>
              <a:rPr lang="ka-GE" sz="1400" dirty="0"/>
              <a:t> და სხვადასხვა ტექნოლოგიებში გამოიყენება.</a:t>
            </a:r>
          </a:p>
          <a:p>
            <a:endParaRPr lang="ka-GE" sz="1400" dirty="0"/>
          </a:p>
          <a:p>
            <a:r>
              <a:rPr lang="ka-GE" sz="1400" dirty="0" err="1"/>
              <a:t>ჰიროში</a:t>
            </a:r>
            <a:r>
              <a:rPr lang="ka-GE" sz="1400" dirty="0"/>
              <a:t> ამანო </a:t>
            </a:r>
            <a:r>
              <a:rPr lang="en-US" sz="1400" dirty="0"/>
              <a:t>– </a:t>
            </a:r>
            <a:r>
              <a:rPr lang="ka-GE" sz="1400" dirty="0"/>
              <a:t>ცისფერი </a:t>
            </a:r>
            <a:r>
              <a:rPr lang="ka-GE" sz="1400" dirty="0" err="1"/>
              <a:t>შუქდიოდის</a:t>
            </a:r>
            <a:r>
              <a:rPr lang="ka-GE" sz="1400" dirty="0"/>
              <a:t> ერთ-ერთი გამომგონებელი, რომელიც საშუალებას იძლეოდა ენერგიის ეფექტური თეთრი შუქის შექმნა.</a:t>
            </a:r>
          </a:p>
          <a:p>
            <a:endParaRPr lang="ka-GE" sz="1400" dirty="0"/>
          </a:p>
          <a:p>
            <a:r>
              <a:rPr lang="ka-GE" sz="1400" dirty="0" err="1"/>
              <a:t>იზამუ</a:t>
            </a:r>
            <a:r>
              <a:rPr lang="ka-GE" sz="1400" dirty="0"/>
              <a:t> </a:t>
            </a:r>
            <a:r>
              <a:rPr lang="ka-GE" sz="1400" dirty="0" err="1"/>
              <a:t>აკასაკი</a:t>
            </a:r>
            <a:r>
              <a:rPr lang="ka-GE" sz="1400" dirty="0"/>
              <a:t> და </a:t>
            </a:r>
            <a:r>
              <a:rPr lang="ka-GE" sz="1400" dirty="0" err="1"/>
              <a:t>შუჯი</a:t>
            </a:r>
            <a:r>
              <a:rPr lang="ka-GE" sz="1400" dirty="0"/>
              <a:t> ნაკამურა (</a:t>
            </a:r>
            <a:r>
              <a:rPr lang="en-US" sz="1400" dirty="0"/>
              <a:t>Shuji Nakamura) – </a:t>
            </a:r>
            <a:r>
              <a:rPr lang="ka-GE" sz="1400" dirty="0"/>
              <a:t>ასევე ცისფერი </a:t>
            </a:r>
            <a:r>
              <a:rPr lang="ka-GE" sz="1400" dirty="0" err="1"/>
              <a:t>შუქდიოდის</a:t>
            </a:r>
            <a:r>
              <a:rPr lang="ka-GE" sz="1400" dirty="0"/>
              <a:t> განვითარებაში მნიშვნელოვანი წვლილი შეიტანეს. ნაკამურამ გამოიგონა გალიუმის </a:t>
            </a:r>
            <a:r>
              <a:rPr lang="ka-GE" sz="1400" dirty="0" err="1"/>
              <a:t>ნიტრიდის</a:t>
            </a:r>
            <a:r>
              <a:rPr lang="ka-GE" sz="1400" dirty="0"/>
              <a:t> (</a:t>
            </a:r>
            <a:r>
              <a:rPr lang="en-US" sz="1400" dirty="0" err="1"/>
              <a:t>GaN</a:t>
            </a:r>
            <a:r>
              <a:rPr lang="en-US" sz="1400" dirty="0"/>
              <a:t>) LED, </a:t>
            </a:r>
            <a:r>
              <a:rPr lang="ka-GE" sz="1400" dirty="0"/>
              <a:t>რამაც რევოლუცია მოახდინა განათების ინდუსტრიაში.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551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96C7B-A2A9-ED43-0705-DC0EC1B7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9AC829-F37E-8780-7DD9-4C63DA2F41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450FEA6-2313-B3F4-DB21-56E747136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ეს ყველაფერი როგორ მოიფიქრეს?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7AC08-0AE8-0256-C815-8BDF4D014582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B44C5-8115-83DA-3810-FA064A6C053C}"/>
              </a:ext>
            </a:extLst>
          </p:cNvPr>
          <p:cNvSpPr txBox="1"/>
          <p:nvPr/>
        </p:nvSpPr>
        <p:spPr>
          <a:xfrm>
            <a:off x="1106203" y="2343150"/>
            <a:ext cx="76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800" b="1" dirty="0">
                <a:solidFill>
                  <a:schemeClr val="accent5"/>
                </a:solidFill>
              </a:rPr>
              <a:t>მათემატიკის და ფიზიკის ცოდნით!</a:t>
            </a:r>
            <a:endParaRPr lang="en-US" sz="2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57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FB2-388C-F640-8D35-DC038B392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57FF78-DE93-8CE3-363B-B255B4CF8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2157635-7E92-44C7-D5E6-15B562C4C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მათემატიკა და ფიზიკა ვინ განავითარა?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C05A7-0A75-AC09-604C-ACE4D814EE7D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35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48635-1E9A-50AD-8602-03EFFE09B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1A98EAB-30C9-FEC0-2A06-C2ACE87058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151A75-5027-7316-85E6-9BA71DCF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მათემატიკოსები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B41F1-8980-21AD-6886-40ABC7DF8E5F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3200E-8342-A4EA-E2C2-645A77A566A9}"/>
              </a:ext>
            </a:extLst>
          </p:cNvPr>
          <p:cNvSpPr txBox="1"/>
          <p:nvPr/>
        </p:nvSpPr>
        <p:spPr>
          <a:xfrm>
            <a:off x="1106203" y="735211"/>
            <a:ext cx="76961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a-GE" sz="1400" dirty="0"/>
          </a:p>
          <a:p>
            <a:r>
              <a:rPr lang="ka-GE" sz="1400" dirty="0" err="1"/>
              <a:t>ეილერი</a:t>
            </a:r>
            <a:r>
              <a:rPr lang="ka-GE" sz="1400" dirty="0"/>
              <a:t> (</a:t>
            </a:r>
            <a:r>
              <a:rPr lang="en-US" sz="1400" dirty="0"/>
              <a:t>Leonhard Euler) – </a:t>
            </a:r>
            <a:r>
              <a:rPr lang="ka-GE" sz="1400" dirty="0"/>
              <a:t>შვეიცარიელი მათემატიკოსი, რომელმაც დიდი წვლილი შეიტანა გეომეტრიაში, ტოპოლოგიაში და კომპლექსურ ანალიზში.</a:t>
            </a:r>
          </a:p>
          <a:p>
            <a:endParaRPr lang="ka-GE" sz="1400" dirty="0"/>
          </a:p>
          <a:p>
            <a:r>
              <a:rPr lang="ka-GE" sz="1400" dirty="0"/>
              <a:t>კარლ ფრიდრიხ გაუსი (</a:t>
            </a:r>
            <a:r>
              <a:rPr lang="en-US" sz="1400" dirty="0"/>
              <a:t>Carl Friedrich Gauss) – </a:t>
            </a:r>
            <a:r>
              <a:rPr lang="ka-GE" sz="1400" dirty="0"/>
              <a:t>გერმანელი მათემატიკოსი, რომელიც ცნობილია რიცხვთა თეორიაში, ალგებრაში და სტატისტიკაში.</a:t>
            </a:r>
          </a:p>
          <a:p>
            <a:endParaRPr lang="ka-GE" sz="1400" dirty="0"/>
          </a:p>
          <a:p>
            <a:r>
              <a:rPr lang="ka-GE" sz="1400" dirty="0" err="1"/>
              <a:t>იოჰანეს</a:t>
            </a:r>
            <a:r>
              <a:rPr lang="ka-GE" sz="1400" dirty="0"/>
              <a:t> კეპლერი (</a:t>
            </a:r>
            <a:r>
              <a:rPr lang="en-US" sz="1400" dirty="0"/>
              <a:t>Johannes Kepler) – </a:t>
            </a:r>
            <a:r>
              <a:rPr lang="ka-GE" sz="1400" dirty="0"/>
              <a:t>გერმანელი ასტრონომი და მათემატიკოსი, რომელიც ცნობილი გახდა პლანეტების მოძრაობის კანონებით.</a:t>
            </a:r>
          </a:p>
          <a:p>
            <a:endParaRPr lang="ka-GE" sz="1400" dirty="0"/>
          </a:p>
          <a:p>
            <a:r>
              <a:rPr lang="ka-GE" sz="1400" dirty="0" err="1"/>
              <a:t>ფიბონაჩი</a:t>
            </a:r>
            <a:r>
              <a:rPr lang="ka-GE" sz="1400" dirty="0"/>
              <a:t> (</a:t>
            </a:r>
            <a:r>
              <a:rPr lang="en-US" sz="1400" dirty="0"/>
              <a:t>Leonardo Fibonacci) – </a:t>
            </a:r>
            <a:r>
              <a:rPr lang="ka-GE" sz="1400" dirty="0"/>
              <a:t>იტალიელი მათემატიკოსი, რომელმაც დასავლეთში გააცნო არაბული რიცხვები და </a:t>
            </a:r>
            <a:r>
              <a:rPr lang="ka-GE" sz="1400" dirty="0" err="1"/>
              <a:t>ფიბონაჩის</a:t>
            </a:r>
            <a:r>
              <a:rPr lang="ka-GE" sz="1400" dirty="0"/>
              <a:t> რიცხვთა თანმიმდევრობა.</a:t>
            </a:r>
          </a:p>
          <a:p>
            <a:endParaRPr lang="ka-GE" sz="1400" dirty="0"/>
          </a:p>
          <a:p>
            <a:r>
              <a:rPr lang="ka-GE" sz="1400" dirty="0"/>
              <a:t>იოჰან ფონ </a:t>
            </a:r>
            <a:r>
              <a:rPr lang="ka-GE" sz="1400" dirty="0" err="1"/>
              <a:t>ნეიმანი</a:t>
            </a:r>
            <a:r>
              <a:rPr lang="ka-GE" sz="1400" dirty="0"/>
              <a:t> (</a:t>
            </a:r>
            <a:r>
              <a:rPr lang="en-US" sz="1400" dirty="0"/>
              <a:t>John von Neumann) – </a:t>
            </a:r>
            <a:r>
              <a:rPr lang="ka-GE" sz="1400" dirty="0"/>
              <a:t>უნგრელი და ამერიკელი მათემატიკოსი, რომელსაც უდიდესი გავლენა ჰქონდა გეომეტრიასა და კომპიუტერულ მეცნიერებებში.</a:t>
            </a:r>
          </a:p>
        </p:txBody>
      </p:sp>
    </p:spTree>
    <p:extLst>
      <p:ext uri="{BB962C8B-B14F-4D97-AF65-F5344CB8AC3E}">
        <p14:creationId xmlns:p14="http://schemas.microsoft.com/office/powerpoint/2010/main" val="741919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პროექტები სადაც მონაწილეობა მიმიღია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2132E0-1D1C-150F-735C-DD8A2EA2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96200" y="1428750"/>
            <a:ext cx="880663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9E640A-3CE7-AF4E-8443-240825F75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28750"/>
            <a:ext cx="773275" cy="20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გლდანცი, კალაძე შემოიწიე დზმა -&gt; თბილისის ფორუმი">
            <a:extLst>
              <a:ext uri="{FF2B5EF4-FFF2-40B4-BE49-F238E27FC236}">
                <a16:creationId xmlns:a16="http://schemas.microsoft.com/office/drawing/2014/main" id="{CC049F10-7D26-0FFC-679E-0F599FC4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6212"/>
            <a:ext cx="1613838" cy="10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როგორც უკვე გაუწყეთ,... - ქუთაისის სატრანსპორტო კომპანია | Facebook">
            <a:extLst>
              <a:ext uri="{FF2B5EF4-FFF2-40B4-BE49-F238E27FC236}">
                <a16:creationId xmlns:a16="http://schemas.microsoft.com/office/drawing/2014/main" id="{16F080C5-0F7B-84C0-B12C-E7EDD6F74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455" y="1251212"/>
            <a:ext cx="1521444" cy="20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ტურნიკეტი">
            <a:extLst>
              <a:ext uri="{FF2B5EF4-FFF2-40B4-BE49-F238E27FC236}">
                <a16:creationId xmlns:a16="http://schemas.microsoft.com/office/drawing/2014/main" id="{F2761008-F635-58FD-B62D-F97698A0D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00" y="2876550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C3E39F-C3B0-48FB-21B2-64341BEFE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238" y="3598855"/>
            <a:ext cx="2301478" cy="1459968"/>
          </a:xfrm>
          <a:prstGeom prst="rect">
            <a:avLst/>
          </a:prstGeom>
        </p:spPr>
      </p:pic>
      <p:pic>
        <p:nvPicPr>
          <p:cNvPr id="2060" name="Picture 12" descr="რუსეთიდან ფულადი გზავნილები დეკემბერში 4,5-ჯერ შემცირდა">
            <a:extLst>
              <a:ext uri="{FF2B5EF4-FFF2-40B4-BE49-F238E27FC236}">
                <a16:creationId xmlns:a16="http://schemas.microsoft.com/office/drawing/2014/main" id="{3C8B8983-7D2D-6F02-E34F-63D66B74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963" y="3620135"/>
            <a:ext cx="1828800" cy="102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პოსტერმინალი I ტერმინალის შეკვეთა I საქართველოს ბანკი">
            <a:extLst>
              <a:ext uri="{FF2B5EF4-FFF2-40B4-BE49-F238E27FC236}">
                <a16:creationId xmlns:a16="http://schemas.microsoft.com/office/drawing/2014/main" id="{1C8D4FA5-42DF-D920-E6DB-860B65834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21" y="1913275"/>
            <a:ext cx="1711602" cy="9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94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BDD4B-A63A-9C34-9737-43EE435C4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B5F41-2417-2711-8983-A6DD88830E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53F2B0A-BCFC-A803-DAB9-585E0DE4F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ფიზიკოსები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D775C-5FA0-FB88-6BCD-0029FEFEF411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33E102-602E-5024-DAFD-EDEDF4AACFA2}"/>
              </a:ext>
            </a:extLst>
          </p:cNvPr>
          <p:cNvSpPr txBox="1"/>
          <p:nvPr/>
        </p:nvSpPr>
        <p:spPr>
          <a:xfrm>
            <a:off x="1295400" y="904488"/>
            <a:ext cx="750691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400" dirty="0"/>
              <a:t>ისააკ ნიუტონი (</a:t>
            </a:r>
            <a:r>
              <a:rPr lang="en-US" sz="1400" dirty="0"/>
              <a:t>Isaac Newton) – </a:t>
            </a:r>
            <a:r>
              <a:rPr lang="ka-GE" sz="1400" dirty="0"/>
              <a:t>ინგლისელი ფიზიკოსი და მათემატიკოსი, რომელიც კლასიკური მექანიკის და გრავიტაციის თეორიების ფუძემდებელია.</a:t>
            </a:r>
          </a:p>
          <a:p>
            <a:endParaRPr lang="ka-GE" sz="1400" dirty="0"/>
          </a:p>
          <a:p>
            <a:r>
              <a:rPr lang="ka-GE" sz="1400" dirty="0"/>
              <a:t>ჯეიმს მაქსველი (</a:t>
            </a:r>
            <a:r>
              <a:rPr lang="en-US" sz="1400" dirty="0"/>
              <a:t>James Clerk Maxwell) – </a:t>
            </a:r>
            <a:r>
              <a:rPr lang="ka-GE" sz="1400" dirty="0"/>
              <a:t>შოტლანდიელი ფიზიკოსი, რომელმაც შექმნა ელექტრომაგნეტიზმის თეორია.</a:t>
            </a:r>
          </a:p>
          <a:p>
            <a:endParaRPr lang="ka-GE" sz="1400" dirty="0"/>
          </a:p>
          <a:p>
            <a:r>
              <a:rPr lang="ka-GE" sz="1400" dirty="0"/>
              <a:t>ალბერტ აინშტაინი (</a:t>
            </a:r>
            <a:r>
              <a:rPr lang="en-US" sz="1400" dirty="0"/>
              <a:t>Albert Einstein) – </a:t>
            </a:r>
            <a:r>
              <a:rPr lang="ka-GE" sz="1400" dirty="0"/>
              <a:t>გერმანული წარმოშობის ამერიკელი ფიზიკოსი, რომელიც რევოლუციონერად ითვლება ფარდობითობის თეორიის გამო.</a:t>
            </a:r>
          </a:p>
          <a:p>
            <a:endParaRPr lang="ka-GE" sz="1400" dirty="0"/>
          </a:p>
          <a:p>
            <a:r>
              <a:rPr lang="ka-GE" sz="1400" dirty="0"/>
              <a:t>ნილს ბორი (</a:t>
            </a:r>
            <a:r>
              <a:rPr lang="en-US" sz="1400" dirty="0"/>
              <a:t>Niels Bohr) – </a:t>
            </a:r>
            <a:r>
              <a:rPr lang="ka-GE" sz="1400" dirty="0"/>
              <a:t>დანიელი ფიზიკოსი, რომელმაც მნიშვნელოვანი წვლილი შეიტანა ატომის სტრუქტურისა და კვანტური მექანიკის განვითარებაში.</a:t>
            </a:r>
          </a:p>
          <a:p>
            <a:endParaRPr lang="ka-GE" sz="1400" dirty="0"/>
          </a:p>
          <a:p>
            <a:r>
              <a:rPr lang="ka-GE" sz="1400" dirty="0"/>
              <a:t>მარი კიური (</a:t>
            </a:r>
            <a:r>
              <a:rPr lang="en-US" sz="1400" dirty="0"/>
              <a:t>Marie Curie) – </a:t>
            </a:r>
            <a:r>
              <a:rPr lang="ka-GE" sz="1400" dirty="0"/>
              <a:t>ფრანგი და პოლონელი ფიზიკოსი, რომელიც ცნობილია </a:t>
            </a:r>
            <a:r>
              <a:rPr lang="ka-GE" sz="1400" dirty="0" err="1"/>
              <a:t>რადიოაქტივობის</a:t>
            </a:r>
            <a:r>
              <a:rPr lang="ka-GE" sz="1400" dirty="0"/>
              <a:t> კვლევებით და პირველი ქალი ნობელის პრემიის ლაურეატი.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6313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F090F-BE66-350F-1112-6A02D5F4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584D14-7DFA-783F-AC1B-7B69DB835E5C}"/>
              </a:ext>
            </a:extLst>
          </p:cNvPr>
          <p:cNvSpPr/>
          <p:nvPr/>
        </p:nvSpPr>
        <p:spPr>
          <a:xfrm>
            <a:off x="1066800" y="58695"/>
            <a:ext cx="8024621" cy="18272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A4C64-C340-3A29-F4D1-FB7355C2DF7B}"/>
              </a:ext>
            </a:extLst>
          </p:cNvPr>
          <p:cNvSpPr/>
          <p:nvPr/>
        </p:nvSpPr>
        <p:spPr>
          <a:xfrm>
            <a:off x="1066800" y="2419350"/>
            <a:ext cx="8024621" cy="145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34986-4995-BD52-D858-924E88E9F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9C1B1-7CA0-D029-5952-D00C732DCBE4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E240BB-3E8A-0A8A-2822-827CCC141825}"/>
              </a:ext>
            </a:extLst>
          </p:cNvPr>
          <p:cNvSpPr/>
          <p:nvPr/>
        </p:nvSpPr>
        <p:spPr>
          <a:xfrm>
            <a:off x="2759346" y="4404495"/>
            <a:ext cx="4006306" cy="6495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ფუნდამენტური მეცნიერები (</a:t>
            </a:r>
            <a:r>
              <a:rPr lang="en-US" dirty="0"/>
              <a:t>STEM)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E2D17B-DBB3-843A-FDF6-60C222340B89}"/>
              </a:ext>
            </a:extLst>
          </p:cNvPr>
          <p:cNvSpPr/>
          <p:nvPr/>
        </p:nvSpPr>
        <p:spPr>
          <a:xfrm>
            <a:off x="1143000" y="2909926"/>
            <a:ext cx="1752600" cy="355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ინტერნეტი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33420-4163-ACC4-B2A4-172BF71F2CA1}"/>
              </a:ext>
            </a:extLst>
          </p:cNvPr>
          <p:cNvSpPr/>
          <p:nvPr/>
        </p:nvSpPr>
        <p:spPr>
          <a:xfrm>
            <a:off x="2706551" y="3340815"/>
            <a:ext cx="1752600" cy="381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დაპროგრამება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C8285D-7D46-04A3-9580-CBB740C7D7C6}"/>
              </a:ext>
            </a:extLst>
          </p:cNvPr>
          <p:cNvSpPr/>
          <p:nvPr/>
        </p:nvSpPr>
        <p:spPr>
          <a:xfrm>
            <a:off x="4572000" y="3265491"/>
            <a:ext cx="2140857" cy="354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ნახევარგამტარები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E0887A-616F-A6BF-CEB1-A24952239072}"/>
              </a:ext>
            </a:extLst>
          </p:cNvPr>
          <p:cNvSpPr/>
          <p:nvPr/>
        </p:nvSpPr>
        <p:spPr>
          <a:xfrm>
            <a:off x="6825706" y="3113090"/>
            <a:ext cx="2140857" cy="622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კვანტური</a:t>
            </a:r>
          </a:p>
          <a:p>
            <a:pPr algn="ctr"/>
            <a:r>
              <a:rPr lang="ka-GE" dirty="0"/>
              <a:t>კომპიუტერი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11A60-1962-BA93-2513-EB799D8306A4}"/>
              </a:ext>
            </a:extLst>
          </p:cNvPr>
          <p:cNvSpPr/>
          <p:nvPr/>
        </p:nvSpPr>
        <p:spPr>
          <a:xfrm>
            <a:off x="1219200" y="313445"/>
            <a:ext cx="1752600" cy="55686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 err="1"/>
              <a:t>სმარტფონები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041514-2034-D074-E278-E36D6CDB6EEB}"/>
              </a:ext>
            </a:extLst>
          </p:cNvPr>
          <p:cNvSpPr/>
          <p:nvPr/>
        </p:nvSpPr>
        <p:spPr>
          <a:xfrm>
            <a:off x="1295400" y="1199500"/>
            <a:ext cx="1752600" cy="5568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თვითმავალი</a:t>
            </a:r>
          </a:p>
          <a:p>
            <a:pPr algn="ctr"/>
            <a:r>
              <a:rPr lang="ka-GE" dirty="0"/>
              <a:t>მანქანები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D6EFE9-37D6-157C-B719-2583DF7AF6B5}"/>
              </a:ext>
            </a:extLst>
          </p:cNvPr>
          <p:cNvSpPr/>
          <p:nvPr/>
        </p:nvSpPr>
        <p:spPr>
          <a:xfrm>
            <a:off x="3291114" y="295090"/>
            <a:ext cx="1752600" cy="5568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dirty="0"/>
              <a:t>ვებ საიტები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AEFF31-DEBB-3C64-F0A6-CD1271002278}"/>
              </a:ext>
            </a:extLst>
          </p:cNvPr>
          <p:cNvSpPr/>
          <p:nvPr/>
        </p:nvSpPr>
        <p:spPr>
          <a:xfrm>
            <a:off x="3276600" y="997919"/>
            <a:ext cx="1752600" cy="5568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 err="1"/>
              <a:t>ბლოკჩეინი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E4B92B-334A-8C81-2109-4F5AE8631931}"/>
              </a:ext>
            </a:extLst>
          </p:cNvPr>
          <p:cNvSpPr/>
          <p:nvPr/>
        </p:nvSpPr>
        <p:spPr>
          <a:xfrm>
            <a:off x="5257800" y="806383"/>
            <a:ext cx="1752600" cy="7626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ხელოვნური ინტელექტი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A39D44-0A3A-411A-961E-5AB5497A7B85}"/>
              </a:ext>
            </a:extLst>
          </p:cNvPr>
          <p:cNvSpPr/>
          <p:nvPr/>
        </p:nvSpPr>
        <p:spPr>
          <a:xfrm>
            <a:off x="6781800" y="208900"/>
            <a:ext cx="1752600" cy="5036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რობოტები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B7BF69-492F-B666-9423-67532BFEBC2D}"/>
              </a:ext>
            </a:extLst>
          </p:cNvPr>
          <p:cNvSpPr/>
          <p:nvPr/>
        </p:nvSpPr>
        <p:spPr>
          <a:xfrm>
            <a:off x="7174610" y="1086526"/>
            <a:ext cx="1752600" cy="5036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დრონები</a:t>
            </a:r>
            <a:endParaRPr lang="en-US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37D8D82-D437-904B-5F84-0EE562E88217}"/>
              </a:ext>
            </a:extLst>
          </p:cNvPr>
          <p:cNvSpPr/>
          <p:nvPr/>
        </p:nvSpPr>
        <p:spPr>
          <a:xfrm rot="10800000" flipH="1">
            <a:off x="4613728" y="3875091"/>
            <a:ext cx="228600" cy="491069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435A74AF-C9B6-6729-B72F-D93D19188BF8}"/>
              </a:ext>
            </a:extLst>
          </p:cNvPr>
          <p:cNvSpPr/>
          <p:nvPr/>
        </p:nvSpPr>
        <p:spPr>
          <a:xfrm rot="10800000" flipH="1">
            <a:off x="4648199" y="1879667"/>
            <a:ext cx="228600" cy="491069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0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96213-D759-E1A0-D31A-D43794B2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58F82E-CFA3-BF64-9048-5C467FEF9E45}"/>
              </a:ext>
            </a:extLst>
          </p:cNvPr>
          <p:cNvSpPr/>
          <p:nvPr/>
        </p:nvSpPr>
        <p:spPr>
          <a:xfrm>
            <a:off x="1066800" y="58695"/>
            <a:ext cx="8024621" cy="18272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2C55BB-D4EC-4B96-5A16-CD9B59C15D64}"/>
              </a:ext>
            </a:extLst>
          </p:cNvPr>
          <p:cNvSpPr/>
          <p:nvPr/>
        </p:nvSpPr>
        <p:spPr>
          <a:xfrm>
            <a:off x="1066800" y="2419350"/>
            <a:ext cx="8024621" cy="14557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5B97D-D5C6-87C2-3598-12F3BE0CCC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3A05-6E62-6E02-ACBA-B7F0F37C4565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735411-720A-834D-4CCB-9E47D056E273}"/>
              </a:ext>
            </a:extLst>
          </p:cNvPr>
          <p:cNvSpPr/>
          <p:nvPr/>
        </p:nvSpPr>
        <p:spPr>
          <a:xfrm>
            <a:off x="2759346" y="4404495"/>
            <a:ext cx="4006306" cy="6495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ფუნდამენტური მეცნიერები (</a:t>
            </a:r>
            <a:r>
              <a:rPr lang="en-US" dirty="0"/>
              <a:t>STEM)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DEE9C3-8737-FF91-87A0-78017B050371}"/>
              </a:ext>
            </a:extLst>
          </p:cNvPr>
          <p:cNvSpPr/>
          <p:nvPr/>
        </p:nvSpPr>
        <p:spPr>
          <a:xfrm>
            <a:off x="1143000" y="2909926"/>
            <a:ext cx="1752600" cy="3555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ინტერნეტი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353FD4-BBB2-0B17-68B0-E364546981DB}"/>
              </a:ext>
            </a:extLst>
          </p:cNvPr>
          <p:cNvSpPr/>
          <p:nvPr/>
        </p:nvSpPr>
        <p:spPr>
          <a:xfrm>
            <a:off x="2706551" y="3340815"/>
            <a:ext cx="1752600" cy="381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დაპროგრამება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6DEA4-E525-8181-8187-DF4C9A159325}"/>
              </a:ext>
            </a:extLst>
          </p:cNvPr>
          <p:cNvSpPr/>
          <p:nvPr/>
        </p:nvSpPr>
        <p:spPr>
          <a:xfrm>
            <a:off x="4572000" y="3265491"/>
            <a:ext cx="2140857" cy="354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ნახევარგამტარები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9EC45D-EC62-DCF4-7D3D-70EF5E73CBB9}"/>
              </a:ext>
            </a:extLst>
          </p:cNvPr>
          <p:cNvSpPr/>
          <p:nvPr/>
        </p:nvSpPr>
        <p:spPr>
          <a:xfrm>
            <a:off x="6825706" y="3113090"/>
            <a:ext cx="2140857" cy="6220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კვანტური</a:t>
            </a:r>
          </a:p>
          <a:p>
            <a:pPr algn="ctr"/>
            <a:r>
              <a:rPr lang="ka-GE" dirty="0"/>
              <a:t>კომპიუტერი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938668-3C4D-764D-5863-141C2060839D}"/>
              </a:ext>
            </a:extLst>
          </p:cNvPr>
          <p:cNvSpPr/>
          <p:nvPr/>
        </p:nvSpPr>
        <p:spPr>
          <a:xfrm>
            <a:off x="1219200" y="313445"/>
            <a:ext cx="1752600" cy="55686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 err="1"/>
              <a:t>სმარტფონები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1D811F-0284-805E-EC7C-889F1F4B2115}"/>
              </a:ext>
            </a:extLst>
          </p:cNvPr>
          <p:cNvSpPr/>
          <p:nvPr/>
        </p:nvSpPr>
        <p:spPr>
          <a:xfrm>
            <a:off x="1295400" y="1199500"/>
            <a:ext cx="1752600" cy="5568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თვითმავალი</a:t>
            </a:r>
          </a:p>
          <a:p>
            <a:pPr algn="ctr"/>
            <a:r>
              <a:rPr lang="ka-GE" dirty="0"/>
              <a:t>მანქანები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43E999-6588-3BF0-AB37-E6B392B6C9AC}"/>
              </a:ext>
            </a:extLst>
          </p:cNvPr>
          <p:cNvSpPr/>
          <p:nvPr/>
        </p:nvSpPr>
        <p:spPr>
          <a:xfrm>
            <a:off x="3291114" y="295090"/>
            <a:ext cx="1752600" cy="55686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a-GE" dirty="0"/>
              <a:t>ვებ საიტები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4C7BC2-F01C-7074-0A28-3B1D82703589}"/>
              </a:ext>
            </a:extLst>
          </p:cNvPr>
          <p:cNvSpPr/>
          <p:nvPr/>
        </p:nvSpPr>
        <p:spPr>
          <a:xfrm>
            <a:off x="3276600" y="997919"/>
            <a:ext cx="1752600" cy="55686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 err="1"/>
              <a:t>ბლოკჩეინი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18E58A-B92C-581B-73EC-1EC577D0B38A}"/>
              </a:ext>
            </a:extLst>
          </p:cNvPr>
          <p:cNvSpPr/>
          <p:nvPr/>
        </p:nvSpPr>
        <p:spPr>
          <a:xfrm>
            <a:off x="5257800" y="806383"/>
            <a:ext cx="1752600" cy="76265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ხელოვნური ინტელექტი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8B2EE8-40F7-8115-AEBF-EFBD7CA182FF}"/>
              </a:ext>
            </a:extLst>
          </p:cNvPr>
          <p:cNvSpPr/>
          <p:nvPr/>
        </p:nvSpPr>
        <p:spPr>
          <a:xfrm>
            <a:off x="6781800" y="208900"/>
            <a:ext cx="1752600" cy="5036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რობოტები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CDB689-3988-E48A-10D0-0AFE14B5884C}"/>
              </a:ext>
            </a:extLst>
          </p:cNvPr>
          <p:cNvSpPr/>
          <p:nvPr/>
        </p:nvSpPr>
        <p:spPr>
          <a:xfrm>
            <a:off x="7174610" y="1086526"/>
            <a:ext cx="1752600" cy="50363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/>
              <a:t>დრონები</a:t>
            </a:r>
            <a:endParaRPr lang="en-US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217B1673-224D-DFAA-829F-70DD340497DC}"/>
              </a:ext>
            </a:extLst>
          </p:cNvPr>
          <p:cNvSpPr/>
          <p:nvPr/>
        </p:nvSpPr>
        <p:spPr>
          <a:xfrm rot="10800000" flipH="1">
            <a:off x="4613728" y="3790950"/>
            <a:ext cx="228600" cy="575210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23A2A519-4001-A37F-D4F9-FDA0264BE39A}"/>
              </a:ext>
            </a:extLst>
          </p:cNvPr>
          <p:cNvSpPr/>
          <p:nvPr/>
        </p:nvSpPr>
        <p:spPr>
          <a:xfrm rot="10800000" flipH="1">
            <a:off x="4648199" y="1791173"/>
            <a:ext cx="228600" cy="645351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2596F6-66F0-7808-8BBB-B2E579711413}"/>
              </a:ext>
            </a:extLst>
          </p:cNvPr>
          <p:cNvSpPr txBox="1"/>
          <p:nvPr/>
        </p:nvSpPr>
        <p:spPr>
          <a:xfrm>
            <a:off x="4985294" y="1965986"/>
            <a:ext cx="179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>
                <a:solidFill>
                  <a:schemeClr val="accent3"/>
                </a:solidFill>
              </a:rPr>
              <a:t>შეუპოვრობა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E662FC-4CCB-5455-37B9-AC61C29D698A}"/>
              </a:ext>
            </a:extLst>
          </p:cNvPr>
          <p:cNvSpPr txBox="1"/>
          <p:nvPr/>
        </p:nvSpPr>
        <p:spPr>
          <a:xfrm>
            <a:off x="5001985" y="3935959"/>
            <a:ext cx="179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>
                <a:solidFill>
                  <a:schemeClr val="accent3"/>
                </a:solidFill>
              </a:rPr>
              <a:t>შეუპოვრობა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97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F72E8-D460-71B3-628B-F6DFB446A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8D1CA1-1C38-422B-2490-AA78F373DE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C23A1FF-5EC5-D1DB-F26E-450C24A86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98901"/>
            <a:ext cx="7406640" cy="547787"/>
          </a:xfrm>
        </p:spPr>
        <p:txBody>
          <a:bodyPr>
            <a:normAutofit fontScale="90000"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რა უნდა გავაკეთოთ!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02A10F-AC73-2159-F1C9-D2FB9C97495E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F83F75-4F12-B9C9-F29F-2EDC2CC6577A}"/>
              </a:ext>
            </a:extLst>
          </p:cNvPr>
          <p:cNvSpPr txBox="1"/>
          <p:nvPr/>
        </p:nvSpPr>
        <p:spPr>
          <a:xfrm>
            <a:off x="1119007" y="1122460"/>
            <a:ext cx="7506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600" b="1" dirty="0"/>
              <a:t>1. აირჩიეთ ტექნოლოგიური და საინჟინრო სპეციალობები</a:t>
            </a:r>
            <a:endParaRPr lang="en-US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6C2C9C-6892-8AB3-A872-E06EB05E06BE}"/>
              </a:ext>
            </a:extLst>
          </p:cNvPr>
          <p:cNvSpPr txBox="1"/>
          <p:nvPr/>
        </p:nvSpPr>
        <p:spPr>
          <a:xfrm>
            <a:off x="1115378" y="1906009"/>
            <a:ext cx="8153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600" b="1" dirty="0"/>
              <a:t>2. გაძლიერებულად ისწავლეთ მათემატიკა, ფიზიკა და სხვა საბუნებისმეტყველო მეცნიერებები!</a:t>
            </a:r>
            <a:endParaRPr lang="en-US" sz="1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92C4-68D3-AA9A-F540-2A7552BF8A0B}"/>
              </a:ext>
            </a:extLst>
          </p:cNvPr>
          <p:cNvSpPr txBox="1"/>
          <p:nvPr/>
        </p:nvSpPr>
        <p:spPr>
          <a:xfrm>
            <a:off x="1119006" y="2858869"/>
            <a:ext cx="756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a-GE" sz="1600" b="1" dirty="0"/>
              <a:t>3. იყავით თანმიმდევრული, შეუპოვარი და არასდროს შეწყვიტოთ თვითგანვითარება!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79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E10A5-F6F4-FC0F-B1E8-4A926EFF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9D0CF9-767D-1BB0-E979-65227AC123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3CB13C-C044-17AE-ABA1-81CA3CE7A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6000"/>
            <a:ext cx="7406640" cy="1135813"/>
          </a:xfrm>
        </p:spPr>
        <p:txBody>
          <a:bodyPr>
            <a:no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წარმატებულ ტექნოლოგიურ კვირას გისურვებთ!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415132-6F3C-FF6D-1107-7F24E54F4662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7" name="Picture 6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375978C-290F-B995-5A15-1208EE9CE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859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B9467-9D53-1E3A-AE53-A9F76F144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1F81B8-600D-1158-D2BA-FEEA0B34CC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3AFD72-ABCE-A49C-3F6D-F2F3572CF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ჩემი ამჟამინდელი ინტერესები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F68A1-A566-2ABA-983E-49A8F54A3911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3074" name="Picture 2" descr="How AI Is Getting Used Nowadays - Efficient Vision">
            <a:extLst>
              <a:ext uri="{FF2B5EF4-FFF2-40B4-BE49-F238E27FC236}">
                <a16:creationId xmlns:a16="http://schemas.microsoft.com/office/drawing/2014/main" id="{FD0033C6-B458-D84A-470C-4019526D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76350"/>
            <a:ext cx="2057400" cy="13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mputer Hacker Stock Photos, Images and Backgrounds for Free Download">
            <a:extLst>
              <a:ext uri="{FF2B5EF4-FFF2-40B4-BE49-F238E27FC236}">
                <a16:creationId xmlns:a16="http://schemas.microsoft.com/office/drawing/2014/main" id="{606D0952-5ECA-0846-04BB-1E07C1C8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2919067"/>
            <a:ext cx="3911343" cy="210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5 Best Drones for Photos and Video of 2024 | Reviews by Wirecutter">
            <a:extLst>
              <a:ext uri="{FF2B5EF4-FFF2-40B4-BE49-F238E27FC236}">
                <a16:creationId xmlns:a16="http://schemas.microsoft.com/office/drawing/2014/main" id="{906FEF94-EEBB-E78E-7F70-5375DE15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04" y="1276350"/>
            <a:ext cx="2119696" cy="14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IT leads effort to prepare students for quantum workforce | RIT">
            <a:extLst>
              <a:ext uri="{FF2B5EF4-FFF2-40B4-BE49-F238E27FC236}">
                <a16:creationId xmlns:a16="http://schemas.microsoft.com/office/drawing/2014/main" id="{D5421F96-8702-4A63-2E36-C6E62054B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753" y="3130583"/>
            <a:ext cx="2891001" cy="1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Workshop and the Storefront | Brad Frost">
            <a:extLst>
              <a:ext uri="{FF2B5EF4-FFF2-40B4-BE49-F238E27FC236}">
                <a16:creationId xmlns:a16="http://schemas.microsoft.com/office/drawing/2014/main" id="{8377D7DF-3FAB-8261-6FA0-7FE7491A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724" y="1276350"/>
            <a:ext cx="2925223" cy="164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8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691EC-A21E-F15C-1540-2A67A31D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73A183-AF5D-66B7-F5D9-FC689FA3EC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8B0C08-B62F-451C-4BB2-7B0F25988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2F6CD-66C5-648C-2AC2-8C2C0D894626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24796-8ACC-CCBB-E911-4938D429014F}"/>
              </a:ext>
            </a:extLst>
          </p:cNvPr>
          <p:cNvSpPr txBox="1"/>
          <p:nvPr/>
        </p:nvSpPr>
        <p:spPr>
          <a:xfrm>
            <a:off x="1417405" y="1193042"/>
            <a:ext cx="7010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ინფორმაციის სწრაფი გადაცემა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სწრაფი გადაადგილება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ინფორმაციის სწრაფი დამუშავება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სამუშაოების ავტომატიზაცია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მეტი ინფორმაციის შენახვის საშუალება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კომუნიკაციის თანამედროვე საშუალებები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a-G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a-GE" dirty="0"/>
              <a:t>ინტელექტუალური სისტემები (ხელოვნური ინტელექტი)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49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52E9B-79B7-25E9-D23F-45736DA60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B57524-73FB-5543-A9DE-D67EA3DA9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70AD985-136F-E8B4-7C6B-05381377D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F514C-AFA0-EAAA-F1C4-337C7C0A73F9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4098" name="Picture 2" descr="Robot - Wikimedia Commons">
            <a:extLst>
              <a:ext uri="{FF2B5EF4-FFF2-40B4-BE49-F238E27FC236}">
                <a16:creationId xmlns:a16="http://schemas.microsoft.com/office/drawing/2014/main" id="{20FD061B-64EA-2E06-18FE-84798F6A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43214"/>
            <a:ext cx="210312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obots in Food Service - Everything you NEED to know">
            <a:extLst>
              <a:ext uri="{FF2B5EF4-FFF2-40B4-BE49-F238E27FC236}">
                <a16:creationId xmlns:a16="http://schemas.microsoft.com/office/drawing/2014/main" id="{3D669D26-B132-6492-3742-49A75D993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724" y="1043214"/>
            <a:ext cx="2916067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Unit K-1, Japan's brand-new ramen waiter robot, is bringing the future to  our stomachs | SoraNews24 -Japan News-">
            <a:extLst>
              <a:ext uri="{FF2B5EF4-FFF2-40B4-BE49-F238E27FC236}">
                <a16:creationId xmlns:a16="http://schemas.microsoft.com/office/drawing/2014/main" id="{21E6A748-6C87-377C-59EE-508DF278F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81" y="1043214"/>
            <a:ext cx="2311400" cy="30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obotic nursing assistant can take patients' vital signs, freeing up nurses  for other tasks - SingHealth">
            <a:extLst>
              <a:ext uri="{FF2B5EF4-FFF2-40B4-BE49-F238E27FC236}">
                <a16:creationId xmlns:a16="http://schemas.microsoft.com/office/drawing/2014/main" id="{13FC6476-18B4-3EE7-7AE2-CC294734D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53" y="3240803"/>
            <a:ext cx="2184400" cy="14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Boston Dynamics' Spot: The Design Behind the Robot Dog | IoT World Today">
            <a:extLst>
              <a:ext uri="{FF2B5EF4-FFF2-40B4-BE49-F238E27FC236}">
                <a16:creationId xmlns:a16="http://schemas.microsoft.com/office/drawing/2014/main" id="{D7652E26-164D-47EB-2480-6AFCE55A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57" y="3405264"/>
            <a:ext cx="2771213" cy="14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9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2FEFD-8BF5-63FA-37C7-2F4DB65E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FD7534-4EB3-E4D8-72BE-637C5AB48F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30BBEB1-8FE2-CCC2-6C7F-D75060EC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D84481-26D1-6112-E8B2-B621BADAE671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4106" name="Picture 10" descr="Global Automotive Industry Employs One Million Robots | ASSEMBLY">
            <a:extLst>
              <a:ext uri="{FF2B5EF4-FFF2-40B4-BE49-F238E27FC236}">
                <a16:creationId xmlns:a16="http://schemas.microsoft.com/office/drawing/2014/main" id="{1E3CA925-D1F2-7377-EE35-CA9CD63C5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51" y="1213726"/>
            <a:ext cx="3167149" cy="178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What is Lights Out Manufacturing? Exploring Full Automation">
            <a:extLst>
              <a:ext uri="{FF2B5EF4-FFF2-40B4-BE49-F238E27FC236}">
                <a16:creationId xmlns:a16="http://schemas.microsoft.com/office/drawing/2014/main" id="{A38E75E6-C50B-2364-CA4F-5A3C3D73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3726"/>
            <a:ext cx="35814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garding our recent A-Lab article">
            <a:extLst>
              <a:ext uri="{FF2B5EF4-FFF2-40B4-BE49-F238E27FC236}">
                <a16:creationId xmlns:a16="http://schemas.microsoft.com/office/drawing/2014/main" id="{AEA984E7-2464-58DD-FC58-619733863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32" y="3082379"/>
            <a:ext cx="3425825" cy="19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azon's human workers are safe for now, but the tide of automation is  rising | ITPro">
            <a:extLst>
              <a:ext uri="{FF2B5EF4-FFF2-40B4-BE49-F238E27FC236}">
                <a16:creationId xmlns:a16="http://schemas.microsoft.com/office/drawing/2014/main" id="{4F2DE56A-68FC-FB8C-3491-B9D2824F5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45" y="3082379"/>
            <a:ext cx="3428206" cy="19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7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A1B48-033B-5A8C-2A91-C62F3497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45E1C63-3CCF-19C9-E7FC-4564030AA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8CC4A5A-A454-EF50-925C-298A45F1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36000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7F601-C703-E71C-08B8-9CB936C51962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6150" name="Picture 6" descr="Finding The Perfect Business Smartphone – Inside Telecom - Inside Telecom">
            <a:extLst>
              <a:ext uri="{FF2B5EF4-FFF2-40B4-BE49-F238E27FC236}">
                <a16:creationId xmlns:a16="http://schemas.microsoft.com/office/drawing/2014/main" id="{94BDC8DB-2E61-1725-CEBA-9381ED082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6" y="934775"/>
            <a:ext cx="8077200" cy="485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99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E8361-7854-E012-228A-60C96CF2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3369A3-BDE4-6886-4644-0DB2C69A1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AD79207-66FC-8EEC-525C-1FB484A1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106064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8BEC6-30C5-343E-C05D-05A3295EC893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4102" name="Picture 6" descr="The UK helps Turkey build high-speed train - Green Prophet">
            <a:extLst>
              <a:ext uri="{FF2B5EF4-FFF2-40B4-BE49-F238E27FC236}">
                <a16:creationId xmlns:a16="http://schemas.microsoft.com/office/drawing/2014/main" id="{D0D37767-EBE2-376B-8454-81B6EF9EB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85" y="1123950"/>
            <a:ext cx="2969454" cy="19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hina approves the world's first flying taxi">
            <a:extLst>
              <a:ext uri="{FF2B5EF4-FFF2-40B4-BE49-F238E27FC236}">
                <a16:creationId xmlns:a16="http://schemas.microsoft.com/office/drawing/2014/main" id="{858E9D21-1FA9-C436-B27B-B02FB8753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62" y="1123950"/>
            <a:ext cx="3543300" cy="199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curity Testing for Self-Driving Cars: 5 Best Practices - Cprime">
            <a:extLst>
              <a:ext uri="{FF2B5EF4-FFF2-40B4-BE49-F238E27FC236}">
                <a16:creationId xmlns:a16="http://schemas.microsoft.com/office/drawing/2014/main" id="{B6872553-20D7-C851-4DC4-53B45CD3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18" y="3309284"/>
            <a:ext cx="3433764" cy="171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2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0C3D1-F679-80B7-5D31-0AC831DA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116EB6-35BF-35BE-CB73-29EB20B3AC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" y="136000"/>
            <a:ext cx="901372" cy="9117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95658E-347A-4A65-2ED6-0A539097FC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85" y="248975"/>
            <a:ext cx="7406640" cy="685800"/>
          </a:xfrm>
        </p:spPr>
        <p:txBody>
          <a:bodyPr>
            <a:normAutofit/>
          </a:bodyPr>
          <a:lstStyle/>
          <a:p>
            <a:pPr algn="ctr"/>
            <a:r>
              <a:rPr lang="ka-GE" sz="3000" b="1" dirty="0">
                <a:latin typeface="Arial" panose="020B0604020202020204" pitchFamily="34" charset="0"/>
                <a:cs typeface="Arial" panose="020B0604020202020204" pitchFamily="34" charset="0"/>
              </a:rPr>
              <a:t>ტექნოლოგიები დღევანდელ სამყაროში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03F22-E14D-7A61-F9AC-DE9C217C178E}"/>
              </a:ext>
            </a:extLst>
          </p:cNvPr>
          <p:cNvSpPr txBox="1"/>
          <p:nvPr/>
        </p:nvSpPr>
        <p:spPr>
          <a:xfrm rot="5400000">
            <a:off x="-1371643" y="2989675"/>
            <a:ext cx="37498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1500" dirty="0">
                <a:solidFill>
                  <a:schemeClr val="accent5"/>
                </a:solidFill>
                <a:latin typeface="BPG Web 002 Caps" panose="020B0603030804020204" pitchFamily="34" charset="0"/>
                <a:cs typeface="BPG Web 002 Caps" panose="020B0603030804020204" pitchFamily="34" charset="0"/>
              </a:rPr>
              <a:t>ახმეტის ტექნოლოგიური კვირეული 2024</a:t>
            </a:r>
            <a:endParaRPr lang="en-US" sz="1500" dirty="0">
              <a:solidFill>
                <a:schemeClr val="accent5"/>
              </a:solidFill>
              <a:latin typeface="BPG Web 002 Caps" panose="020B0603030804020204" pitchFamily="34" charset="0"/>
              <a:cs typeface="BPG Web 002 Caps" panose="020B0603030804020204" pitchFamily="34" charset="0"/>
            </a:endParaRPr>
          </a:p>
        </p:txBody>
      </p:sp>
      <p:pic>
        <p:nvPicPr>
          <p:cNvPr id="4104" name="Picture 8" descr="New Attack Shows Risks of Browsers Giving Websites Access to GPU -  SecurityWeek">
            <a:extLst>
              <a:ext uri="{FF2B5EF4-FFF2-40B4-BE49-F238E27FC236}">
                <a16:creationId xmlns:a16="http://schemas.microsoft.com/office/drawing/2014/main" id="{5B71C8BC-3162-ECD4-A8FC-0A4BD64C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142" y="1123950"/>
            <a:ext cx="27432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PU Memory bandwidth | DigitalOcean">
            <a:extLst>
              <a:ext uri="{FF2B5EF4-FFF2-40B4-BE49-F238E27FC236}">
                <a16:creationId xmlns:a16="http://schemas.microsoft.com/office/drawing/2014/main" id="{80FB9D4A-A26E-EC02-92C8-DFCF4181D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1" y="2786062"/>
            <a:ext cx="419100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Samsung SSD 990 PRO M.2 PCIe NVMe 2TB">
            <a:extLst>
              <a:ext uri="{FF2B5EF4-FFF2-40B4-BE49-F238E27FC236}">
                <a16:creationId xmlns:a16="http://schemas.microsoft.com/office/drawing/2014/main" id="{98B330A8-C735-CD59-1FD3-C6E4FB76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495550"/>
            <a:ext cx="2812225" cy="281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RTX 4070 review: An ideal GPU for anyone who skipped the graphics card  shortage - Ars Technica">
            <a:extLst>
              <a:ext uri="{FF2B5EF4-FFF2-40B4-BE49-F238E27FC236}">
                <a16:creationId xmlns:a16="http://schemas.microsoft.com/office/drawing/2014/main" id="{897779D4-54B9-2269-79D5-0A9038E0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660" y="1504950"/>
            <a:ext cx="2362200" cy="157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1413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6129</TotalTime>
  <Words>763</Words>
  <Application>Microsoft Office PowerPoint</Application>
  <PresentationFormat>On-screen Show (16:9)</PresentationFormat>
  <Paragraphs>162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BPG WEB 001 Caps</vt:lpstr>
      <vt:lpstr>BPG Web 002</vt:lpstr>
      <vt:lpstr>BPG Web 002 Caps</vt:lpstr>
      <vt:lpstr>Calibri</vt:lpstr>
      <vt:lpstr>Gill Sans MT</vt:lpstr>
      <vt:lpstr>Verdana</vt:lpstr>
      <vt:lpstr>Wingdings 2</vt:lpstr>
      <vt:lpstr>Solstice</vt:lpstr>
      <vt:lpstr>ტექნოლოგიები და  ინჟინერია</vt:lpstr>
      <vt:lpstr>პროექტები სადაც მონაწილეობა მიმიღია</vt:lpstr>
      <vt:lpstr>ჩემი ამჟამინდელი ინტერესები</vt:lpstr>
      <vt:lpstr>ტექნოლოგიები დღევანდელ სამყაროში</vt:lpstr>
      <vt:lpstr>ტექნოლოგიები დღევანდელ სამყაროში</vt:lpstr>
      <vt:lpstr>ტექნოლოგიები დღევანდელ სამყაროში</vt:lpstr>
      <vt:lpstr>ტექნოლოგიები დღევანდელ სამყაროში</vt:lpstr>
      <vt:lpstr>ტექნოლოგიები დღევანდელ სამყაროში</vt:lpstr>
      <vt:lpstr>ტექნოლოგიები დღევანდელ სამყაროში</vt:lpstr>
      <vt:lpstr>როგორ მივაღწიეთ ამ ყველაფერს?</vt:lpstr>
      <vt:lpstr>როგორ გამოვიგონეთ ხელოვნური ინტელექტი?</vt:lpstr>
      <vt:lpstr>როგორ მოვიფიქრეთ კარგი ალგორითმები?</vt:lpstr>
      <vt:lpstr>როგორ მოვიფიქრეთ კარგი ალგორითმები?</vt:lpstr>
      <vt:lpstr>სულ ახლახანს!</vt:lpstr>
      <vt:lpstr>თანამედროვე გმირები</vt:lpstr>
      <vt:lpstr>თანამედროვე გმირები</vt:lpstr>
      <vt:lpstr>ეს ყველაფერი როგორ მოიფიქრეს?</vt:lpstr>
      <vt:lpstr>მათემატიკა და ფიზიკა ვინ განავითარა?</vt:lpstr>
      <vt:lpstr>მათემატიკოსები</vt:lpstr>
      <vt:lpstr>ფიზიკოსები</vt:lpstr>
      <vt:lpstr>PowerPoint Presentation</vt:lpstr>
      <vt:lpstr>PowerPoint Presentation</vt:lpstr>
      <vt:lpstr>რა უნდა გავაკეთოთ!</vt:lpstr>
      <vt:lpstr>წარმატებულ ტექნოლოგიურ კვირას გისურვებთ!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</dc:title>
  <dc:creator>amigo</dc:creator>
  <cp:lastModifiedBy>Paata Gogishvili</cp:lastModifiedBy>
  <cp:revision>769</cp:revision>
  <dcterms:created xsi:type="dcterms:W3CDTF">2016-09-13T18:38:05Z</dcterms:created>
  <dcterms:modified xsi:type="dcterms:W3CDTF">2024-10-08T23:07:40Z</dcterms:modified>
</cp:coreProperties>
</file>